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9" r:id="rId7"/>
    <p:sldId id="263" r:id="rId8"/>
    <p:sldId id="264" r:id="rId9"/>
    <p:sldId id="268" r:id="rId10"/>
    <p:sldId id="265" r:id="rId11"/>
    <p:sldId id="266" r:id="rId12"/>
    <p:sldId id="272" r:id="rId13"/>
    <p:sldId id="271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96C02-EA23-4C85-87C8-DF4AB308F28A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B8AD67-04A1-46E5-973A-1CBECAE6175D}">
      <dgm:prSet/>
      <dgm:spPr/>
      <dgm:t>
        <a:bodyPr/>
        <a:lstStyle/>
        <a:p>
          <a:r>
            <a:rPr lang="sr-Cyrl-RS" dirty="0"/>
            <a:t>Уран је једина планета која се врти око осе положене на бок.</a:t>
          </a:r>
          <a:endParaRPr lang="en-US" dirty="0"/>
        </a:p>
      </dgm:t>
    </dgm:pt>
    <dgm:pt modelId="{48614777-AE5D-4165-9009-3B3A72C55D88}" type="parTrans" cxnId="{01B6A2EF-3E86-4BB8-BB99-747015D79980}">
      <dgm:prSet/>
      <dgm:spPr/>
      <dgm:t>
        <a:bodyPr/>
        <a:lstStyle/>
        <a:p>
          <a:endParaRPr lang="en-US"/>
        </a:p>
      </dgm:t>
    </dgm:pt>
    <dgm:pt modelId="{BF396C2F-B8D7-4F45-BBFB-E915FA530363}" type="sibTrans" cxnId="{01B6A2EF-3E86-4BB8-BB99-747015D79980}">
      <dgm:prSet/>
      <dgm:spPr/>
      <dgm:t>
        <a:bodyPr/>
        <a:lstStyle/>
        <a:p>
          <a:endParaRPr lang="en-US"/>
        </a:p>
      </dgm:t>
    </dgm:pt>
    <dgm:pt modelId="{97EA3C0C-864B-4F22-A073-C6A46F30C0D8}">
      <dgm:prSet/>
      <dgm:spPr/>
      <dgm:t>
        <a:bodyPr/>
        <a:lstStyle/>
        <a:p>
          <a:r>
            <a:rPr lang="sr-Cyrl-RS" dirty="0"/>
            <a:t>Нептун је најхладнија планета и најудаљенија од Сунца.</a:t>
          </a:r>
          <a:endParaRPr lang="en-US" dirty="0"/>
        </a:p>
      </dgm:t>
    </dgm:pt>
    <dgm:pt modelId="{22C9BC98-367D-4C02-B268-EB49D9467975}" type="parTrans" cxnId="{0E3DAA52-2A1D-4B05-82DD-DDFEC63BD99D}">
      <dgm:prSet/>
      <dgm:spPr/>
      <dgm:t>
        <a:bodyPr/>
        <a:lstStyle/>
        <a:p>
          <a:endParaRPr lang="en-US"/>
        </a:p>
      </dgm:t>
    </dgm:pt>
    <dgm:pt modelId="{7B599951-C93A-42AA-996D-E411438FAD2B}" type="sibTrans" cxnId="{0E3DAA52-2A1D-4B05-82DD-DDFEC63BD99D}">
      <dgm:prSet/>
      <dgm:spPr/>
      <dgm:t>
        <a:bodyPr/>
        <a:lstStyle/>
        <a:p>
          <a:endParaRPr lang="en-US"/>
        </a:p>
      </dgm:t>
    </dgm:pt>
    <dgm:pt modelId="{2594697E-DC1B-404D-8467-9A8BF273C0C0}">
      <dgm:prSet/>
      <dgm:spPr/>
      <dgm:t>
        <a:bodyPr/>
        <a:lstStyle/>
        <a:p>
          <a:r>
            <a:rPr lang="sr-Cyrl-RS" dirty="0"/>
            <a:t>Јупитер је највећа планета- у њега може да стане 1300 Земаља.</a:t>
          </a:r>
          <a:endParaRPr lang="en-US" dirty="0"/>
        </a:p>
      </dgm:t>
    </dgm:pt>
    <dgm:pt modelId="{60E81BD2-ED50-4FBB-82C8-38B38080A328}" type="parTrans" cxnId="{6DAD185D-4331-4F8B-B80D-0F53D20AC311}">
      <dgm:prSet/>
      <dgm:spPr/>
      <dgm:t>
        <a:bodyPr/>
        <a:lstStyle/>
        <a:p>
          <a:endParaRPr lang="en-US"/>
        </a:p>
      </dgm:t>
    </dgm:pt>
    <dgm:pt modelId="{973BD129-6EB5-4C98-80EC-915A37B7B27F}" type="sibTrans" cxnId="{6DAD185D-4331-4F8B-B80D-0F53D20AC311}">
      <dgm:prSet/>
      <dgm:spPr/>
      <dgm:t>
        <a:bodyPr/>
        <a:lstStyle/>
        <a:p>
          <a:endParaRPr lang="en-US"/>
        </a:p>
      </dgm:t>
    </dgm:pt>
    <dgm:pt modelId="{A447590E-FFC5-4951-A51C-773B707885C1}">
      <dgm:prSet/>
      <dgm:spPr/>
      <dgm:t>
        <a:bodyPr/>
        <a:lstStyle/>
        <a:p>
          <a:r>
            <a:rPr lang="sr-Cyrl-RS" dirty="0"/>
            <a:t>Марс има огроман вулкан који се назива Олимп. Он је 2,5 пута виши од Монт Евереста на Земљи.</a:t>
          </a:r>
          <a:endParaRPr lang="en-US" dirty="0"/>
        </a:p>
      </dgm:t>
    </dgm:pt>
    <dgm:pt modelId="{58686814-B471-4EFD-B281-04BC0C083839}" type="parTrans" cxnId="{D14B9FE5-1D76-4345-BCB4-C042FE1D0B98}">
      <dgm:prSet/>
      <dgm:spPr/>
      <dgm:t>
        <a:bodyPr/>
        <a:lstStyle/>
        <a:p>
          <a:endParaRPr lang="en-US"/>
        </a:p>
      </dgm:t>
    </dgm:pt>
    <dgm:pt modelId="{E8086A06-8AB1-426A-99B4-9B058DCEF545}" type="sibTrans" cxnId="{D14B9FE5-1D76-4345-BCB4-C042FE1D0B98}">
      <dgm:prSet/>
      <dgm:spPr/>
      <dgm:t>
        <a:bodyPr/>
        <a:lstStyle/>
        <a:p>
          <a:endParaRPr lang="en-US"/>
        </a:p>
      </dgm:t>
    </dgm:pt>
    <dgm:pt modelId="{C62EE9F5-1C48-494B-895B-99395C6723FB}" type="pres">
      <dgm:prSet presAssocID="{2C096C02-EA23-4C85-87C8-DF4AB308F28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122322-FA1A-4D37-AADB-15E787F6BCDB}" type="pres">
      <dgm:prSet presAssocID="{2C096C02-EA23-4C85-87C8-DF4AB308F28A}" presName="dummyMaxCanvas" presStyleCnt="0">
        <dgm:presLayoutVars/>
      </dgm:prSet>
      <dgm:spPr/>
    </dgm:pt>
    <dgm:pt modelId="{027B76E6-16F8-4B81-8056-72690DA8D4AC}" type="pres">
      <dgm:prSet presAssocID="{2C096C02-EA23-4C85-87C8-DF4AB308F28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21ADD-8B68-400B-B8C4-D6ADD24D2F21}" type="pres">
      <dgm:prSet presAssocID="{2C096C02-EA23-4C85-87C8-DF4AB308F28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115EF-F5AF-42AB-9020-4D68260EC9B0}" type="pres">
      <dgm:prSet presAssocID="{2C096C02-EA23-4C85-87C8-DF4AB308F28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41B23-4343-411C-8565-BF27E78C9C66}" type="pres">
      <dgm:prSet presAssocID="{2C096C02-EA23-4C85-87C8-DF4AB308F28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66D11-2828-44F2-A36A-06B339CC9A86}" type="pres">
      <dgm:prSet presAssocID="{2C096C02-EA23-4C85-87C8-DF4AB308F28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D96C5-3BCC-4808-B68D-1A4458C0503C}" type="pres">
      <dgm:prSet presAssocID="{2C096C02-EA23-4C85-87C8-DF4AB308F28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93A9E-0324-4086-A3D9-D742A523C6B4}" type="pres">
      <dgm:prSet presAssocID="{2C096C02-EA23-4C85-87C8-DF4AB308F28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60EED-2CBF-49AD-B9BB-080516B55DCF}" type="pres">
      <dgm:prSet presAssocID="{2C096C02-EA23-4C85-87C8-DF4AB308F28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6D2DE-98E5-4219-8EB8-2B9AE09B7688}" type="pres">
      <dgm:prSet presAssocID="{2C096C02-EA23-4C85-87C8-DF4AB308F28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98EDA-6868-4313-A6B7-53E42316FF79}" type="pres">
      <dgm:prSet presAssocID="{2C096C02-EA23-4C85-87C8-DF4AB308F28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68C68-50BC-4F52-A609-56714D208D12}" type="pres">
      <dgm:prSet presAssocID="{2C096C02-EA23-4C85-87C8-DF4AB308F28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657E6F-B442-4BE9-B96F-A90D21166E82}" type="presOf" srcId="{97EA3C0C-864B-4F22-A073-C6A46F30C0D8}" destId="{3D221ADD-8B68-400B-B8C4-D6ADD24D2F21}" srcOrd="0" destOrd="0" presId="urn:microsoft.com/office/officeart/2005/8/layout/vProcess5"/>
    <dgm:cxn modelId="{5D4D00F6-671A-4F6A-B9DF-E566751AED07}" type="presOf" srcId="{2C096C02-EA23-4C85-87C8-DF4AB308F28A}" destId="{C62EE9F5-1C48-494B-895B-99395C6723FB}" srcOrd="0" destOrd="0" presId="urn:microsoft.com/office/officeart/2005/8/layout/vProcess5"/>
    <dgm:cxn modelId="{0E3DAA52-2A1D-4B05-82DD-DDFEC63BD99D}" srcId="{2C096C02-EA23-4C85-87C8-DF4AB308F28A}" destId="{97EA3C0C-864B-4F22-A073-C6A46F30C0D8}" srcOrd="1" destOrd="0" parTransId="{22C9BC98-367D-4C02-B268-EB49D9467975}" sibTransId="{7B599951-C93A-42AA-996D-E411438FAD2B}"/>
    <dgm:cxn modelId="{C351457F-0905-4363-ABE1-AEF55F89AC1E}" type="presOf" srcId="{BF396C2F-B8D7-4F45-BBFB-E915FA530363}" destId="{A2F66D11-2828-44F2-A36A-06B339CC9A86}" srcOrd="0" destOrd="0" presId="urn:microsoft.com/office/officeart/2005/8/layout/vProcess5"/>
    <dgm:cxn modelId="{D57F3F4F-BD59-4951-9749-B06D39DAA6E5}" type="presOf" srcId="{97EA3C0C-864B-4F22-A073-C6A46F30C0D8}" destId="{2406D2DE-98E5-4219-8EB8-2B9AE09B7688}" srcOrd="1" destOrd="0" presId="urn:microsoft.com/office/officeart/2005/8/layout/vProcess5"/>
    <dgm:cxn modelId="{D14B9FE5-1D76-4345-BCB4-C042FE1D0B98}" srcId="{2C096C02-EA23-4C85-87C8-DF4AB308F28A}" destId="{A447590E-FFC5-4951-A51C-773B707885C1}" srcOrd="3" destOrd="0" parTransId="{58686814-B471-4EFD-B281-04BC0C083839}" sibTransId="{E8086A06-8AB1-426A-99B4-9B058DCEF545}"/>
    <dgm:cxn modelId="{1BE3AEBC-AC94-4D51-AFF8-8EAEB73C5FD4}" type="presOf" srcId="{A447590E-FFC5-4951-A51C-773B707885C1}" destId="{1C168C68-50BC-4F52-A609-56714D208D12}" srcOrd="1" destOrd="0" presId="urn:microsoft.com/office/officeart/2005/8/layout/vProcess5"/>
    <dgm:cxn modelId="{03DCA229-0684-4A0D-AD0D-90FCBD363ADF}" type="presOf" srcId="{06B8AD67-04A1-46E5-973A-1CBECAE6175D}" destId="{027B76E6-16F8-4B81-8056-72690DA8D4AC}" srcOrd="0" destOrd="0" presId="urn:microsoft.com/office/officeart/2005/8/layout/vProcess5"/>
    <dgm:cxn modelId="{7F4A716F-D367-488D-9926-2801F4A0B8FF}" type="presOf" srcId="{A447590E-FFC5-4951-A51C-773B707885C1}" destId="{11A41B23-4343-411C-8565-BF27E78C9C66}" srcOrd="0" destOrd="0" presId="urn:microsoft.com/office/officeart/2005/8/layout/vProcess5"/>
    <dgm:cxn modelId="{D2733A51-D796-4E7E-8048-8CFBC0814765}" type="presOf" srcId="{06B8AD67-04A1-46E5-973A-1CBECAE6175D}" destId="{76060EED-2CBF-49AD-B9BB-080516B55DCF}" srcOrd="1" destOrd="0" presId="urn:microsoft.com/office/officeart/2005/8/layout/vProcess5"/>
    <dgm:cxn modelId="{7EDDC53B-3FB1-4993-B152-D61AB5216E04}" type="presOf" srcId="{7B599951-C93A-42AA-996D-E411438FAD2B}" destId="{9C4D96C5-3BCC-4808-B68D-1A4458C0503C}" srcOrd="0" destOrd="0" presId="urn:microsoft.com/office/officeart/2005/8/layout/vProcess5"/>
    <dgm:cxn modelId="{58E3425B-1035-47B2-8C0B-3F13E856A928}" type="presOf" srcId="{2594697E-DC1B-404D-8467-9A8BF273C0C0}" destId="{52A98EDA-6868-4313-A6B7-53E42316FF79}" srcOrd="1" destOrd="0" presId="urn:microsoft.com/office/officeart/2005/8/layout/vProcess5"/>
    <dgm:cxn modelId="{089B8563-0511-4EC5-ABB2-22C271706AA6}" type="presOf" srcId="{2594697E-DC1B-404D-8467-9A8BF273C0C0}" destId="{F17115EF-F5AF-42AB-9020-4D68260EC9B0}" srcOrd="0" destOrd="0" presId="urn:microsoft.com/office/officeart/2005/8/layout/vProcess5"/>
    <dgm:cxn modelId="{6DAD185D-4331-4F8B-B80D-0F53D20AC311}" srcId="{2C096C02-EA23-4C85-87C8-DF4AB308F28A}" destId="{2594697E-DC1B-404D-8467-9A8BF273C0C0}" srcOrd="2" destOrd="0" parTransId="{60E81BD2-ED50-4FBB-82C8-38B38080A328}" sibTransId="{973BD129-6EB5-4C98-80EC-915A37B7B27F}"/>
    <dgm:cxn modelId="{01B6A2EF-3E86-4BB8-BB99-747015D79980}" srcId="{2C096C02-EA23-4C85-87C8-DF4AB308F28A}" destId="{06B8AD67-04A1-46E5-973A-1CBECAE6175D}" srcOrd="0" destOrd="0" parTransId="{48614777-AE5D-4165-9009-3B3A72C55D88}" sibTransId="{BF396C2F-B8D7-4F45-BBFB-E915FA530363}"/>
    <dgm:cxn modelId="{7C42CC2D-E7DA-4BCA-855E-419D146122C5}" type="presOf" srcId="{973BD129-6EB5-4C98-80EC-915A37B7B27F}" destId="{75C93A9E-0324-4086-A3D9-D742A523C6B4}" srcOrd="0" destOrd="0" presId="urn:microsoft.com/office/officeart/2005/8/layout/vProcess5"/>
    <dgm:cxn modelId="{933A4431-B05C-4BDE-89AC-9FEC637727C1}" type="presParOf" srcId="{C62EE9F5-1C48-494B-895B-99395C6723FB}" destId="{C0122322-FA1A-4D37-AADB-15E787F6BCDB}" srcOrd="0" destOrd="0" presId="urn:microsoft.com/office/officeart/2005/8/layout/vProcess5"/>
    <dgm:cxn modelId="{9F234EF4-16A4-4C3D-A341-D2E2DED82877}" type="presParOf" srcId="{C62EE9F5-1C48-494B-895B-99395C6723FB}" destId="{027B76E6-16F8-4B81-8056-72690DA8D4AC}" srcOrd="1" destOrd="0" presId="urn:microsoft.com/office/officeart/2005/8/layout/vProcess5"/>
    <dgm:cxn modelId="{5E0EB239-9721-47EF-9A52-8B9AE92DA6D0}" type="presParOf" srcId="{C62EE9F5-1C48-494B-895B-99395C6723FB}" destId="{3D221ADD-8B68-400B-B8C4-D6ADD24D2F21}" srcOrd="2" destOrd="0" presId="urn:microsoft.com/office/officeart/2005/8/layout/vProcess5"/>
    <dgm:cxn modelId="{B1477AE0-4979-4D05-9864-40EFF628D360}" type="presParOf" srcId="{C62EE9F5-1C48-494B-895B-99395C6723FB}" destId="{F17115EF-F5AF-42AB-9020-4D68260EC9B0}" srcOrd="3" destOrd="0" presId="urn:microsoft.com/office/officeart/2005/8/layout/vProcess5"/>
    <dgm:cxn modelId="{E8B70532-02AE-4B48-8585-4CE46868944E}" type="presParOf" srcId="{C62EE9F5-1C48-494B-895B-99395C6723FB}" destId="{11A41B23-4343-411C-8565-BF27E78C9C66}" srcOrd="4" destOrd="0" presId="urn:microsoft.com/office/officeart/2005/8/layout/vProcess5"/>
    <dgm:cxn modelId="{4AB421EF-B19E-49E7-9A15-58DF7F8F747A}" type="presParOf" srcId="{C62EE9F5-1C48-494B-895B-99395C6723FB}" destId="{A2F66D11-2828-44F2-A36A-06B339CC9A86}" srcOrd="5" destOrd="0" presId="urn:microsoft.com/office/officeart/2005/8/layout/vProcess5"/>
    <dgm:cxn modelId="{364CDF39-6ADE-4A6E-B865-76AEB251FC13}" type="presParOf" srcId="{C62EE9F5-1C48-494B-895B-99395C6723FB}" destId="{9C4D96C5-3BCC-4808-B68D-1A4458C0503C}" srcOrd="6" destOrd="0" presId="urn:microsoft.com/office/officeart/2005/8/layout/vProcess5"/>
    <dgm:cxn modelId="{05346235-6BB4-4C71-A761-B889FDEEAEA4}" type="presParOf" srcId="{C62EE9F5-1C48-494B-895B-99395C6723FB}" destId="{75C93A9E-0324-4086-A3D9-D742A523C6B4}" srcOrd="7" destOrd="0" presId="urn:microsoft.com/office/officeart/2005/8/layout/vProcess5"/>
    <dgm:cxn modelId="{F2571A3B-4C07-418C-B554-80B8F3831376}" type="presParOf" srcId="{C62EE9F5-1C48-494B-895B-99395C6723FB}" destId="{76060EED-2CBF-49AD-B9BB-080516B55DCF}" srcOrd="8" destOrd="0" presId="urn:microsoft.com/office/officeart/2005/8/layout/vProcess5"/>
    <dgm:cxn modelId="{BDE879B6-43BF-4FA5-A41C-498FEFDA447D}" type="presParOf" srcId="{C62EE9F5-1C48-494B-895B-99395C6723FB}" destId="{2406D2DE-98E5-4219-8EB8-2B9AE09B7688}" srcOrd="9" destOrd="0" presId="urn:microsoft.com/office/officeart/2005/8/layout/vProcess5"/>
    <dgm:cxn modelId="{D865349A-0615-4F71-9A08-B43A40C7CB86}" type="presParOf" srcId="{C62EE9F5-1C48-494B-895B-99395C6723FB}" destId="{52A98EDA-6868-4313-A6B7-53E42316FF79}" srcOrd="10" destOrd="0" presId="urn:microsoft.com/office/officeart/2005/8/layout/vProcess5"/>
    <dgm:cxn modelId="{12355AFF-F11C-4A2D-B8DC-BAF341C2A3B6}" type="presParOf" srcId="{C62EE9F5-1C48-494B-895B-99395C6723FB}" destId="{1C168C68-50BC-4F52-A609-56714D208D1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B76E6-16F8-4B81-8056-72690DA8D4AC}">
      <dsp:nvSpPr>
        <dsp:cNvPr id="0" name=""/>
        <dsp:cNvSpPr/>
      </dsp:nvSpPr>
      <dsp:spPr>
        <a:xfrm>
          <a:off x="0" y="0"/>
          <a:ext cx="8656320" cy="951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100" kern="1200" dirty="0"/>
            <a:t>Уран је једина планета која се врти око осе положене на бок.</a:t>
          </a:r>
          <a:endParaRPr lang="en-US" sz="2100" kern="1200" dirty="0"/>
        </a:p>
      </dsp:txBody>
      <dsp:txXfrm>
        <a:off x="27870" y="27870"/>
        <a:ext cx="7549125" cy="895802"/>
      </dsp:txXfrm>
    </dsp:sp>
    <dsp:sp modelId="{3D221ADD-8B68-400B-B8C4-D6ADD24D2F21}">
      <dsp:nvSpPr>
        <dsp:cNvPr id="0" name=""/>
        <dsp:cNvSpPr/>
      </dsp:nvSpPr>
      <dsp:spPr>
        <a:xfrm>
          <a:off x="724966" y="1124550"/>
          <a:ext cx="8656320" cy="951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14755"/>
                <a:satOff val="3521"/>
                <a:lumOff val="143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614755"/>
                <a:satOff val="3521"/>
                <a:lumOff val="143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100" kern="1200" dirty="0"/>
            <a:t>Нептун је најхладнија планета и најудаљенија од Сунца.</a:t>
          </a:r>
          <a:endParaRPr lang="en-US" sz="2100" kern="1200" dirty="0"/>
        </a:p>
      </dsp:txBody>
      <dsp:txXfrm>
        <a:off x="752836" y="1152420"/>
        <a:ext cx="7257110" cy="895802"/>
      </dsp:txXfrm>
    </dsp:sp>
    <dsp:sp modelId="{F17115EF-F5AF-42AB-9020-4D68260EC9B0}">
      <dsp:nvSpPr>
        <dsp:cNvPr id="0" name=""/>
        <dsp:cNvSpPr/>
      </dsp:nvSpPr>
      <dsp:spPr>
        <a:xfrm>
          <a:off x="1439113" y="2249100"/>
          <a:ext cx="8656320" cy="951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29511"/>
                <a:satOff val="7041"/>
                <a:lumOff val="287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1229511"/>
                <a:satOff val="7041"/>
                <a:lumOff val="287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100" kern="1200" dirty="0"/>
            <a:t>Јупитер је највећа планета- у њега може да стане 1300 Земаља.</a:t>
          </a:r>
          <a:endParaRPr lang="en-US" sz="2100" kern="1200" dirty="0"/>
        </a:p>
      </dsp:txBody>
      <dsp:txXfrm>
        <a:off x="1466983" y="2276970"/>
        <a:ext cx="7267931" cy="895802"/>
      </dsp:txXfrm>
    </dsp:sp>
    <dsp:sp modelId="{11A41B23-4343-411C-8565-BF27E78C9C66}">
      <dsp:nvSpPr>
        <dsp:cNvPr id="0" name=""/>
        <dsp:cNvSpPr/>
      </dsp:nvSpPr>
      <dsp:spPr>
        <a:xfrm>
          <a:off x="2164079" y="3373650"/>
          <a:ext cx="8656320" cy="951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44266"/>
                <a:satOff val="10562"/>
                <a:lumOff val="431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1844266"/>
                <a:satOff val="10562"/>
                <a:lumOff val="431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100" kern="1200" dirty="0"/>
            <a:t>Марс има огроман вулкан који се назива Олимп. Он је 2,5 пута виши од Монт Евереста на Земљи.</a:t>
          </a:r>
          <a:endParaRPr lang="en-US" sz="2100" kern="1200" dirty="0"/>
        </a:p>
      </dsp:txBody>
      <dsp:txXfrm>
        <a:off x="2191949" y="3401520"/>
        <a:ext cx="7257110" cy="895802"/>
      </dsp:txXfrm>
    </dsp:sp>
    <dsp:sp modelId="{A2F66D11-2828-44F2-A36A-06B339CC9A86}">
      <dsp:nvSpPr>
        <dsp:cNvPr id="0" name=""/>
        <dsp:cNvSpPr/>
      </dsp:nvSpPr>
      <dsp:spPr>
        <a:xfrm>
          <a:off x="8037817" y="728795"/>
          <a:ext cx="618502" cy="6185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176980" y="728795"/>
        <a:ext cx="340176" cy="465423"/>
      </dsp:txXfrm>
    </dsp:sp>
    <dsp:sp modelId="{9C4D96C5-3BCC-4808-B68D-1A4458C0503C}">
      <dsp:nvSpPr>
        <dsp:cNvPr id="0" name=""/>
        <dsp:cNvSpPr/>
      </dsp:nvSpPr>
      <dsp:spPr>
        <a:xfrm>
          <a:off x="8762784" y="1853345"/>
          <a:ext cx="618502" cy="6185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37037"/>
            <a:satOff val="10328"/>
            <a:lumOff val="84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337037"/>
              <a:satOff val="10328"/>
              <a:lumOff val="8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901947" y="1853345"/>
        <a:ext cx="340176" cy="465423"/>
      </dsp:txXfrm>
    </dsp:sp>
    <dsp:sp modelId="{75C93A9E-0324-4086-A3D9-D742A523C6B4}">
      <dsp:nvSpPr>
        <dsp:cNvPr id="0" name=""/>
        <dsp:cNvSpPr/>
      </dsp:nvSpPr>
      <dsp:spPr>
        <a:xfrm>
          <a:off x="9476930" y="2977895"/>
          <a:ext cx="618502" cy="6185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674074"/>
            <a:satOff val="20657"/>
            <a:lumOff val="169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674074"/>
              <a:satOff val="20657"/>
              <a:lumOff val="16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616093" y="2977895"/>
        <a:ext cx="340176" cy="465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22BB6-11A7-49DD-A41E-784747F056CD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8F88D-7366-4296-BAF7-EEA96856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208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8F88D-7366-4296-BAF7-EEA9685623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849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74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603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36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9215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02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11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45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40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28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67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6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23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36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06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499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807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16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C4E0-1E98-4854-91E5-3C5443622236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8691A-E3FE-4D9F-ABB7-7DD8302D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740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5%D0%BD%D0%B5%D1%80%D0%B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ter97.link/ru/news/2019/10/12/351683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sr.wikipedia.org/wiki/%D0%88%D1%83%D0%BF%D0%B8%D1%82%D0%B5%D1%80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4814A-4B00-4FDA-95C1-D105352BF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934817"/>
            <a:ext cx="9448800" cy="1494183"/>
          </a:xfrm>
        </p:spPr>
        <p:txBody>
          <a:bodyPr>
            <a:normAutofit/>
          </a:bodyPr>
          <a:lstStyle/>
          <a:p>
            <a:r>
              <a:rPr lang="sr-Cyrl-RS" sz="2400" dirty="0"/>
              <a:t>пројекат ,,одељенска енциклопедија“ </a:t>
            </a:r>
            <a:r>
              <a:rPr lang="sr-Cyrl-RS" dirty="0"/>
              <a:t>свемир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807BE-7E83-445E-843E-F17CB4DFE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Јанко </a:t>
            </a:r>
            <a:r>
              <a:rPr lang="sr-Cyrl-RS" dirty="0" err="1"/>
              <a:t>Шешлија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095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FF87BCA-435C-4168-A026-A3C8FCC35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0"/>
            <a:ext cx="12192000" cy="4686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FC7C51-AD26-460F-AE2D-C9AAB28BD233}"/>
              </a:ext>
            </a:extLst>
          </p:cNvPr>
          <p:cNvSpPr txBox="1"/>
          <p:nvPr/>
        </p:nvSpPr>
        <p:spPr>
          <a:xfrm>
            <a:off x="2247900" y="781050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Сунчев Систем чини и 8 планета. Оне су хладна небеска тела без властите топлоте и светлости, које и светлост и топлоту добијају од Сунца.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1827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577CC7-6B96-4908-84E4-0D2AC01834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094519A-B61A-4BE2-9E40-30E744081B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AA18679-02E7-4659-BA1A-CAF7377C7C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view of the earth from space&#10;&#10;Description automatically generated">
            <a:extLst>
              <a:ext uri="{FF2B5EF4-FFF2-40B4-BE49-F238E27FC236}">
                <a16:creationId xmlns:a16="http://schemas.microsoft.com/office/drawing/2014/main" xmlns="" id="{ECF3538A-BCBC-4F61-BE09-A45501D5D2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855" r="2754" b="14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xmlns="" id="{9A970385-4B74-4997-86C1-C30FECD3CC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0B72229-AEC7-4871-8F9D-EA4EC4DB5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90744-70C0-4D0D-8A23-A90EFCF2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14139"/>
            <a:ext cx="9448800" cy="18250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ru-RU" sz="2400" b="1" dirty="0"/>
              <a:t>Земља</a:t>
            </a:r>
            <a:r>
              <a:rPr lang="ru-RU" sz="2400" dirty="0"/>
              <a:t> је трећа планета по удаљености од Сунца и једина позната планета у свемиру на којој постоји живот. </a:t>
            </a:r>
            <a:br>
              <a:rPr lang="ru-RU" sz="2400" dirty="0"/>
            </a:br>
            <a:r>
              <a:rPr lang="ru-RU" sz="2400" dirty="0"/>
              <a:t>Сматра се да је настала пре више од 4,5 милијарде година.</a:t>
            </a:r>
            <a:br>
              <a:rPr lang="ru-RU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0076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3E2D66-C6B3-4F81-9E69-6F1ED4FC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7849772" y="639316"/>
            <a:ext cx="3924300" cy="125057"/>
          </a:xfrm>
        </p:spPr>
        <p:txBody>
          <a:bodyPr>
            <a:normAutofit fontScale="90000"/>
          </a:bodyPr>
          <a:lstStyle/>
          <a:p>
            <a:r>
              <a:rPr lang="sr-Latn-RS" dirty="0"/>
              <a:t>,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79441E-7012-4C7A-AFFA-AED719D00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3984674" cy="4024125"/>
          </a:xfrm>
        </p:spPr>
        <p:txBody>
          <a:bodyPr>
            <a:normAutofit/>
          </a:bodyPr>
          <a:lstStyle/>
          <a:p>
            <a:r>
              <a:rPr lang="sr-Cyrl-RS" sz="3200" dirty="0"/>
              <a:t>МЕРКУР је најмања планета и </a:t>
            </a:r>
          </a:p>
          <a:p>
            <a:pPr marL="0" indent="0">
              <a:buNone/>
            </a:pPr>
            <a:r>
              <a:rPr lang="sr-Cyrl-RS" sz="3200" dirty="0"/>
              <a:t>  уједно </a:t>
            </a:r>
          </a:p>
          <a:p>
            <a:pPr marL="0" indent="0">
              <a:buNone/>
            </a:pPr>
            <a:r>
              <a:rPr lang="sr-Cyrl-RS" sz="3200" dirty="0"/>
              <a:t>  </a:t>
            </a:r>
            <a:r>
              <a:rPr lang="sr-Cyrl-RS" sz="3200" dirty="0" err="1"/>
              <a:t>најбижа</a:t>
            </a:r>
            <a:r>
              <a:rPr lang="sr-Cyrl-RS" sz="3200" dirty="0"/>
              <a:t> </a:t>
            </a:r>
          </a:p>
          <a:p>
            <a:pPr marL="0" indent="0">
              <a:buNone/>
            </a:pPr>
            <a:r>
              <a:rPr lang="sr-Cyrl-RS" sz="3200" dirty="0"/>
              <a:t>  Сунцу</a:t>
            </a:r>
            <a:r>
              <a:rPr lang="sr-Cyrl-RS" sz="2800" dirty="0"/>
              <a:t>.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A9D5D-E89C-4A5A-B353-7144C6071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2229" y="2194559"/>
            <a:ext cx="7163971" cy="4024125"/>
          </a:xfrm>
        </p:spPr>
        <p:txBody>
          <a:bodyPr/>
          <a:lstStyle/>
          <a:p>
            <a:r>
              <a:rPr lang="sr-Cyrl-RS" dirty="0"/>
              <a:t>ВЕНЕРА је најврелија планета. </a:t>
            </a:r>
          </a:p>
          <a:p>
            <a:pPr marL="0" indent="0">
              <a:buNone/>
            </a:pPr>
            <a:r>
              <a:rPr lang="sr-Cyrl-RS" dirty="0"/>
              <a:t>На њеној површини је </a:t>
            </a:r>
          </a:p>
          <a:p>
            <a:pPr marL="0" indent="0">
              <a:buNone/>
            </a:pPr>
            <a:r>
              <a:rPr lang="sr-Cyrl-RS" dirty="0"/>
              <a:t>могуће испржити </a:t>
            </a:r>
          </a:p>
          <a:p>
            <a:pPr marL="0" indent="0">
              <a:buNone/>
            </a:pPr>
            <a:r>
              <a:rPr lang="sr-Cyrl-RS" dirty="0"/>
              <a:t>јаје.</a:t>
            </a:r>
          </a:p>
          <a:p>
            <a:pPr marL="0" indent="0">
              <a:buNone/>
            </a:pPr>
            <a:r>
              <a:rPr lang="sr-Cyrl-RS" dirty="0"/>
              <a:t>По сјајности, </a:t>
            </a:r>
          </a:p>
          <a:p>
            <a:pPr marL="0" indent="0">
              <a:buNone/>
            </a:pPr>
            <a:r>
              <a:rPr lang="sr-Cyrl-RS" dirty="0"/>
              <a:t>налази се</a:t>
            </a:r>
          </a:p>
          <a:p>
            <a:pPr marL="0" indent="0">
              <a:buNone/>
            </a:pPr>
            <a:r>
              <a:rPr lang="sr-Cyrl-RS" dirty="0"/>
              <a:t> одмах </a:t>
            </a:r>
          </a:p>
          <a:p>
            <a:pPr marL="0" indent="0">
              <a:buNone/>
            </a:pPr>
            <a:r>
              <a:rPr lang="sr-Cyrl-RS" dirty="0"/>
              <a:t>после Сунца и Месеца.</a:t>
            </a:r>
            <a:endParaRPr lang="en-US" dirty="0"/>
          </a:p>
        </p:txBody>
      </p:sp>
      <p:pic>
        <p:nvPicPr>
          <p:cNvPr id="6" name="Picture 5" descr="A picture containing sitting, photo, dark, table&#10;&#10;Description automatically generated">
            <a:extLst>
              <a:ext uri="{FF2B5EF4-FFF2-40B4-BE49-F238E27FC236}">
                <a16:creationId xmlns:a16="http://schemas.microsoft.com/office/drawing/2014/main" xmlns="" id="{74E803A5-BB6B-4C32-809B-ECC7AD799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849772" y="3137095"/>
            <a:ext cx="3656428" cy="3218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6219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55B602-5025-42EA-AD7D-00EBA8AB5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сатурн</a:t>
            </a:r>
          </a:p>
        </p:txBody>
      </p:sp>
      <p:pic>
        <p:nvPicPr>
          <p:cNvPr id="8" name="Picture 7" descr="A picture containing sitting, table, bowl, computer&#10;&#10;Description automatically generated">
            <a:extLst>
              <a:ext uri="{FF2B5EF4-FFF2-40B4-BE49-F238E27FC236}">
                <a16:creationId xmlns:a16="http://schemas.microsoft.com/office/drawing/2014/main" xmlns="" id="{F45522CD-A0E3-4F69-A8A0-41D35C7D1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7030" r="10233"/>
          <a:stretch/>
        </p:blipFill>
        <p:spPr>
          <a:xfrm>
            <a:off x="2405" y="10"/>
            <a:ext cx="7794245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F03892-E963-4876-B0D5-6FCF861AC961}"/>
              </a:ext>
            </a:extLst>
          </p:cNvPr>
          <p:cNvSpPr txBox="1"/>
          <p:nvPr/>
        </p:nvSpPr>
        <p:spPr>
          <a:xfrm>
            <a:off x="8382000" y="2066779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Cyrl-RS" sz="3200" dirty="0"/>
              <a:t>Сатурнови прстенови могу се телескопом видети са Земље.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CBF90E-592A-43E4-8B04-73FC09036412}"/>
              </a:ext>
            </a:extLst>
          </p:cNvPr>
          <p:cNvSpPr txBox="1"/>
          <p:nvPr/>
        </p:nvSpPr>
        <p:spPr>
          <a:xfrm>
            <a:off x="2019300" y="4914752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Cyrl-RS" sz="900"/>
              <a:t>,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xmlns="" val="80598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162AC6-9EBA-47A1-AF32-ADE01FA53C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C2C1ABC-129A-45BB-B3FB-C29559B04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79381479"/>
              </p:ext>
            </p:extLst>
          </p:nvPr>
        </p:nvGraphicFramePr>
        <p:xfrm>
          <a:off x="685800" y="1645920"/>
          <a:ext cx="10820400" cy="432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F60B9-EBEA-4FD1-9D3E-F1AD079EF5BB}"/>
              </a:ext>
            </a:extLst>
          </p:cNvPr>
          <p:cNvSpPr txBox="1"/>
          <p:nvPr/>
        </p:nvSpPr>
        <p:spPr>
          <a:xfrm>
            <a:off x="5430129" y="745588"/>
            <a:ext cx="353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/>
              <a:t>И да поменемо и…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53189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9668CE-FC7E-48E2-BBF0-AC672649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 за крај презентације, иако је свемир бескрајан…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DB058F-4D7F-4216-B8E7-873070DFA2C6}"/>
              </a:ext>
            </a:extLst>
          </p:cNvPr>
          <p:cNvSpPr txBox="1"/>
          <p:nvPr/>
        </p:nvSpPr>
        <p:spPr>
          <a:xfrm>
            <a:off x="717452" y="2560319"/>
            <a:ext cx="104100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Људи су одувек маштали о томе да истраже непрегледна пространства Универзума и да покушају да открију његове тајне.</a:t>
            </a:r>
          </a:p>
          <a:p>
            <a:endParaRPr lang="sr-Cyrl-RS" sz="2400" dirty="0"/>
          </a:p>
          <a:p>
            <a:r>
              <a:rPr lang="sr-Cyrl-RS" sz="2400" dirty="0"/>
              <a:t>Направили су и лансирали у Свемир безброј ракета и других летелица, са или без посаде.</a:t>
            </a:r>
          </a:p>
          <a:p>
            <a:endParaRPr lang="sr-Cyrl-RS" sz="2400" dirty="0"/>
          </a:p>
          <a:p>
            <a:r>
              <a:rPr lang="sr-Cyrl-RS" sz="2400" dirty="0"/>
              <a:t>Храбри људи који одлазе у Космос, називају се астронаути или космонаути. Да би успели да опстану у веома специфичним условима, морају да носе специјална свемирска одела.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2263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Question mark">
            <a:extLst>
              <a:ext uri="{FF2B5EF4-FFF2-40B4-BE49-F238E27FC236}">
                <a16:creationId xmlns:a16="http://schemas.microsoft.com/office/drawing/2014/main" xmlns="" id="{6954A282-3D90-4BF8-B165-CB944BA55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71181" y="1904414"/>
            <a:ext cx="3049172" cy="304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728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0B711-D88C-4509-AD30-E1ABB069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sr-Cyrl-RS" sz="3200" dirty="0"/>
              <a:t>Васиона</a:t>
            </a:r>
            <a:endParaRPr lang="en-US" sz="3200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xmlns="" id="{B66612EC-F70A-4AB2-B35E-A1146EF10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85403"/>
            <a:ext cx="3977639" cy="3433282"/>
          </a:xfrm>
        </p:spPr>
        <p:txBody>
          <a:bodyPr>
            <a:normAutofit/>
          </a:bodyPr>
          <a:lstStyle/>
          <a:p>
            <a:r>
              <a:rPr lang="ru-RU" sz="2400" b="1" dirty="0"/>
              <a:t>Свемир</a:t>
            </a:r>
            <a:r>
              <a:rPr lang="ru-RU" sz="2400" dirty="0"/>
              <a:t>, </a:t>
            </a:r>
            <a:r>
              <a:rPr lang="ru-RU" sz="2400" b="1" dirty="0"/>
              <a:t>космос или</a:t>
            </a:r>
            <a:r>
              <a:rPr lang="ru-RU" sz="2400" dirty="0"/>
              <a:t> </a:t>
            </a:r>
          </a:p>
          <a:p>
            <a:pPr marL="0" indent="0">
              <a:buNone/>
            </a:pPr>
            <a:r>
              <a:rPr lang="ru-RU" sz="2400" b="1" dirty="0"/>
              <a:t>васиона</a:t>
            </a:r>
            <a:r>
              <a:rPr lang="ru-RU" sz="2400" dirty="0"/>
              <a:t>  је бесконачно  пространство  које  нас окружује. </a:t>
            </a:r>
            <a:endParaRPr lang="en-US" sz="2400" dirty="0"/>
          </a:p>
        </p:txBody>
      </p:sp>
      <p:sp useBgFill="1">
        <p:nvSpPr>
          <p:cNvPr id="29" name="Rectangle 24">
            <a:extLst>
              <a:ext uri="{FF2B5EF4-FFF2-40B4-BE49-F238E27FC236}">
                <a16:creationId xmlns:a16="http://schemas.microsoft.com/office/drawing/2014/main" xmlns="" id="{8D25211A-4CA0-4B53-82BB-1EE7C7F3C7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B48DFC16-31F7-4E6C-A6BE-2B9ABCC9F3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06" r="5643" b="2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76365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577CC7-6B96-4908-84E4-0D2AC01834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094519A-B61A-4BE2-9E40-30E744081B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77D6507-8E8D-40E1-A7B9-63012EF94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water, light, clear, bowl&#10;&#10;Description automatically generated">
            <a:extLst>
              <a:ext uri="{FF2B5EF4-FFF2-40B4-BE49-F238E27FC236}">
                <a16:creationId xmlns:a16="http://schemas.microsoft.com/office/drawing/2014/main" xmlns="" id="{BE558779-9F64-4E9F-809F-FD98A402E2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17" b="10578"/>
          <a:stretch/>
        </p:blipFill>
        <p:spPr>
          <a:xfrm>
            <a:off x="0" y="-379818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EEAA55-0B71-4A19-AE61-D83A5BF68148}"/>
              </a:ext>
            </a:extLst>
          </p:cNvPr>
          <p:cNvSpPr txBox="1"/>
          <p:nvPr/>
        </p:nvSpPr>
        <p:spPr>
          <a:xfrm>
            <a:off x="1026942" y="759656"/>
            <a:ext cx="10114670" cy="4079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 err="1">
                <a:latin typeface="+mj-lt"/>
                <a:ea typeface="+mj-ea"/>
                <a:cs typeface="+mj-cs"/>
              </a:rPr>
              <a:t>Свемир</a:t>
            </a:r>
            <a:r>
              <a:rPr lang="en-US" sz="3200" cap="all" dirty="0">
                <a:latin typeface="+mj-lt"/>
                <a:ea typeface="+mj-ea"/>
                <a:cs typeface="+mj-cs"/>
              </a:rPr>
              <a:t> </a:t>
            </a:r>
            <a:r>
              <a:rPr lang="en-US" sz="3200" cap="all" dirty="0" err="1">
                <a:latin typeface="+mj-lt"/>
                <a:ea typeface="+mj-ea"/>
                <a:cs typeface="+mj-cs"/>
              </a:rPr>
              <a:t>чине</a:t>
            </a:r>
            <a:r>
              <a:rPr lang="en-US" sz="3200" cap="all" dirty="0">
                <a:latin typeface="+mj-lt"/>
                <a:ea typeface="+mj-ea"/>
                <a:cs typeface="+mj-cs"/>
              </a:rPr>
              <a:t> </a:t>
            </a:r>
            <a:r>
              <a:rPr lang="sr-Cyrl-RS" sz="3200" cap="all" dirty="0">
                <a:latin typeface="+mj-lt"/>
                <a:ea typeface="+mj-ea"/>
                <a:cs typeface="+mj-cs"/>
              </a:rPr>
              <a:t>многа небеска тела </a:t>
            </a:r>
          </a:p>
          <a:p>
            <a:pPr marL="571500" indent="-5715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3200" cap="all" dirty="0">
                <a:latin typeface="+mj-lt"/>
                <a:ea typeface="+mj-ea"/>
                <a:cs typeface="+mj-cs"/>
              </a:rPr>
              <a:t>З</a:t>
            </a:r>
            <a:r>
              <a:rPr lang="en-US" sz="3200" cap="all" dirty="0" err="1">
                <a:latin typeface="+mj-lt"/>
                <a:ea typeface="+mj-ea"/>
                <a:cs typeface="+mj-cs"/>
              </a:rPr>
              <a:t>везде</a:t>
            </a:r>
            <a:endParaRPr lang="sr-Cyrl-RS" sz="3200" cap="all" dirty="0">
              <a:latin typeface="+mj-lt"/>
              <a:ea typeface="+mj-ea"/>
              <a:cs typeface="+mj-cs"/>
            </a:endParaRPr>
          </a:p>
          <a:p>
            <a:pPr marL="571500" indent="-5715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cap="all" dirty="0" err="1">
                <a:latin typeface="+mj-lt"/>
                <a:ea typeface="+mj-ea"/>
                <a:cs typeface="+mj-cs"/>
              </a:rPr>
              <a:t>галаксије</a:t>
            </a:r>
            <a:r>
              <a:rPr lang="en-US" sz="3200" cap="all" dirty="0">
                <a:latin typeface="+mj-lt"/>
                <a:ea typeface="+mj-ea"/>
                <a:cs typeface="+mj-cs"/>
              </a:rPr>
              <a:t>, </a:t>
            </a:r>
            <a:endParaRPr lang="sr-Cyrl-RS" sz="3200" cap="all" dirty="0">
              <a:latin typeface="+mj-lt"/>
              <a:ea typeface="+mj-ea"/>
              <a:cs typeface="+mj-cs"/>
            </a:endParaRPr>
          </a:p>
          <a:p>
            <a:pPr marL="571500" indent="-5715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cap="all" dirty="0" err="1">
                <a:latin typeface="+mj-lt"/>
                <a:ea typeface="+mj-ea"/>
                <a:cs typeface="+mj-cs"/>
              </a:rPr>
              <a:t>планете</a:t>
            </a:r>
            <a:r>
              <a:rPr lang="en-US" sz="3200" cap="all" dirty="0">
                <a:latin typeface="+mj-lt"/>
                <a:ea typeface="+mj-ea"/>
                <a:cs typeface="+mj-cs"/>
              </a:rPr>
              <a:t>, </a:t>
            </a:r>
            <a:endParaRPr lang="sr-Cyrl-RS" sz="3200" cap="all" dirty="0">
              <a:latin typeface="+mj-lt"/>
              <a:ea typeface="+mj-ea"/>
              <a:cs typeface="+mj-cs"/>
            </a:endParaRPr>
          </a:p>
          <a:p>
            <a:pPr marL="571500" indent="-5715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3200" cap="all" dirty="0">
                <a:latin typeface="+mj-lt"/>
                <a:ea typeface="+mj-ea"/>
                <a:cs typeface="+mj-cs"/>
              </a:rPr>
              <a:t>комете</a:t>
            </a:r>
          </a:p>
          <a:p>
            <a:pPr marL="571500" indent="-5715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cap="all" dirty="0" err="1">
                <a:latin typeface="+mj-lt"/>
                <a:ea typeface="+mj-ea"/>
                <a:cs typeface="+mj-cs"/>
              </a:rPr>
              <a:t>месеци</a:t>
            </a:r>
            <a:r>
              <a:rPr lang="en-US" sz="3200" cap="all" dirty="0">
                <a:latin typeface="+mj-lt"/>
                <a:ea typeface="+mj-ea"/>
                <a:cs typeface="+mj-cs"/>
              </a:rPr>
              <a:t> и </a:t>
            </a:r>
            <a:endParaRPr lang="sr-Cyrl-RS" sz="3200" cap="all" dirty="0">
              <a:latin typeface="+mj-lt"/>
              <a:ea typeface="+mj-ea"/>
              <a:cs typeface="+mj-cs"/>
            </a:endParaRPr>
          </a:p>
          <a:p>
            <a:pPr marL="571500" indent="-5715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cap="all" dirty="0" err="1">
                <a:latin typeface="+mj-lt"/>
                <a:ea typeface="+mj-ea"/>
                <a:cs typeface="+mj-cs"/>
              </a:rPr>
              <a:t>астероиди</a:t>
            </a:r>
            <a:r>
              <a:rPr lang="en-US" sz="3200" cap="all" dirty="0"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3926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sitting, computer, table&#10;&#10;Description automatically generated">
            <a:extLst>
              <a:ext uri="{FF2B5EF4-FFF2-40B4-BE49-F238E27FC236}">
                <a16:creationId xmlns:a16="http://schemas.microsoft.com/office/drawing/2014/main" xmlns="" id="{17178AE1-AD44-4F5D-A213-CC2866541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10" b="10190"/>
          <a:stretch/>
        </p:blipFill>
        <p:spPr>
          <a:xfrm>
            <a:off x="3943350" y="956071"/>
            <a:ext cx="7791450" cy="5374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FF8CF0-BCB7-48C2-87D1-27B8954D19E6}"/>
              </a:ext>
            </a:extLst>
          </p:cNvPr>
          <p:cNvSpPr txBox="1"/>
          <p:nvPr/>
        </p:nvSpPr>
        <p:spPr>
          <a:xfrm>
            <a:off x="685800" y="1733550"/>
            <a:ext cx="3257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Галаксије су скупови звезда.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5534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CDAE885-FD5B-4909-A645-2768BC0B7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3" r="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5F6301-9D84-4D3D-8BD0-2C794FE90C67}"/>
              </a:ext>
            </a:extLst>
          </p:cNvPr>
          <p:cNvSpPr txBox="1"/>
          <p:nvPr/>
        </p:nvSpPr>
        <p:spPr>
          <a:xfrm>
            <a:off x="685800" y="2076450"/>
            <a:ext cx="5543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Месец је још познат и као Земљин сателит, али многе планете имају своје Месеце.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18761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5577CC7-6B96-4908-84E4-0D2AC01834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094519A-B61A-4BE2-9E40-30E744081B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A7244538-290E-40DA-A93A-14BB3E6CF1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58CBB-F89E-420F-8A04-5F30A926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4" y="673240"/>
            <a:ext cx="5800048" cy="2541637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err="1"/>
              <a:t>Неке</a:t>
            </a:r>
            <a:r>
              <a:rPr lang="en-US" sz="3100" dirty="0"/>
              <a:t> </a:t>
            </a:r>
            <a:r>
              <a:rPr lang="en-US" sz="3100" dirty="0" err="1"/>
              <a:t>планете</a:t>
            </a:r>
            <a:r>
              <a:rPr lang="en-US" sz="3100" dirty="0"/>
              <a:t>, </a:t>
            </a:r>
            <a:r>
              <a:rPr lang="en-US" sz="3100" dirty="0" err="1"/>
              <a:t>као</a:t>
            </a:r>
            <a:r>
              <a:rPr lang="en-US" sz="3100" dirty="0"/>
              <a:t> </a:t>
            </a:r>
            <a:r>
              <a:rPr lang="en-US" sz="3100" dirty="0" err="1"/>
              <a:t>што</a:t>
            </a:r>
            <a:r>
              <a:rPr lang="en-US" sz="3100" dirty="0"/>
              <a:t> </a:t>
            </a:r>
            <a:r>
              <a:rPr lang="en-US" sz="3100" dirty="0" err="1"/>
              <a:t>је</a:t>
            </a:r>
            <a:r>
              <a:rPr lang="en-US" sz="3100" dirty="0"/>
              <a:t> </a:t>
            </a:r>
            <a:r>
              <a:rPr lang="en-US" sz="3100" dirty="0" err="1"/>
              <a:t>Јупитер</a:t>
            </a:r>
            <a:r>
              <a:rPr lang="en-US" sz="3100" dirty="0"/>
              <a:t> </a:t>
            </a:r>
            <a:r>
              <a:rPr lang="en-US" sz="3100" dirty="0" err="1"/>
              <a:t>имају</a:t>
            </a:r>
            <a:r>
              <a:rPr lang="en-US" sz="3100" dirty="0"/>
              <a:t> </a:t>
            </a:r>
            <a:r>
              <a:rPr lang="en-US" sz="3100" dirty="0" err="1"/>
              <a:t>чак</a:t>
            </a:r>
            <a:r>
              <a:rPr lang="en-US" sz="3100" dirty="0"/>
              <a:t> и </a:t>
            </a:r>
            <a:r>
              <a:rPr lang="en-US" sz="3100" dirty="0" err="1"/>
              <a:t>до</a:t>
            </a:r>
            <a:r>
              <a:rPr lang="en-US" sz="3100" dirty="0"/>
              <a:t> 60 </a:t>
            </a:r>
            <a:r>
              <a:rPr lang="en-US" sz="3100" dirty="0" err="1"/>
              <a:t>природних</a:t>
            </a:r>
            <a:r>
              <a:rPr lang="en-US" sz="3100" dirty="0"/>
              <a:t> </a:t>
            </a:r>
            <a:r>
              <a:rPr lang="en-US" sz="3100" dirty="0" err="1"/>
              <a:t>пратилаца</a:t>
            </a:r>
            <a:r>
              <a:rPr lang="en-US" sz="3100" dirty="0"/>
              <a:t>  (</a:t>
            </a:r>
            <a:r>
              <a:rPr lang="en-US" sz="3100" dirty="0" err="1"/>
              <a:t>сателита</a:t>
            </a:r>
            <a:r>
              <a:rPr lang="en-US" sz="3100" dirty="0"/>
              <a:t>).</a:t>
            </a:r>
            <a:r>
              <a:rPr lang="en-US" sz="2300" dirty="0"/>
              <a:t/>
            </a:r>
            <a:br>
              <a:rPr lang="en-US" sz="2300" dirty="0"/>
            </a:br>
            <a:endParaRPr lang="en-US" sz="23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5A5300-E167-424C-9F37-B2F7B732B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1692" y="3470415"/>
            <a:ext cx="6576110" cy="1945648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Осим</a:t>
            </a:r>
            <a:r>
              <a:rPr lang="en-US" sz="2400" dirty="0"/>
              <a:t> </a:t>
            </a:r>
            <a:r>
              <a:rPr lang="en-US" sz="2400" dirty="0" err="1"/>
              <a:t>природних</a:t>
            </a:r>
            <a:r>
              <a:rPr lang="en-US" sz="2400" dirty="0"/>
              <a:t> </a:t>
            </a:r>
            <a:r>
              <a:rPr lang="en-US" sz="2400" dirty="0" err="1"/>
              <a:t>сателита</a:t>
            </a:r>
            <a:r>
              <a:rPr lang="en-US" sz="2400" dirty="0"/>
              <a:t> </a:t>
            </a:r>
            <a:r>
              <a:rPr lang="en-US" sz="2400" dirty="0" err="1"/>
              <a:t>постоје</a:t>
            </a:r>
            <a:r>
              <a:rPr lang="en-US" sz="2400" dirty="0"/>
              <a:t> и </a:t>
            </a:r>
            <a:r>
              <a:rPr lang="en-US" sz="2400" dirty="0" err="1"/>
              <a:t>вештачки</a:t>
            </a:r>
            <a:r>
              <a:rPr lang="en-US" sz="2400" dirty="0"/>
              <a:t>, </a:t>
            </a:r>
            <a:r>
              <a:rPr lang="en-US" sz="2400" dirty="0" err="1"/>
              <a:t>које</a:t>
            </a:r>
            <a:r>
              <a:rPr lang="en-US" sz="2400" dirty="0"/>
              <a:t> </a:t>
            </a:r>
            <a:r>
              <a:rPr lang="en-US" sz="2400" dirty="0" err="1"/>
              <a:t>је</a:t>
            </a:r>
            <a:r>
              <a:rPr lang="en-US" sz="2400" dirty="0"/>
              <a:t> </a:t>
            </a:r>
            <a:r>
              <a:rPr lang="en-US" sz="2400" dirty="0" err="1"/>
              <a:t>човек</a:t>
            </a:r>
            <a:r>
              <a:rPr lang="en-US" sz="2400" dirty="0"/>
              <a:t> </a:t>
            </a:r>
            <a:r>
              <a:rPr lang="en-US" sz="2400" dirty="0" err="1"/>
              <a:t>направио</a:t>
            </a:r>
            <a:r>
              <a:rPr lang="en-US" sz="2400" dirty="0"/>
              <a:t> и </a:t>
            </a:r>
            <a:r>
              <a:rPr lang="en-US" sz="2400" dirty="0" err="1"/>
              <a:t>одаслао</a:t>
            </a:r>
            <a:r>
              <a:rPr lang="en-US" sz="2400" dirty="0"/>
              <a:t> у </a:t>
            </a:r>
            <a:r>
              <a:rPr lang="en-US" sz="2400" dirty="0" err="1"/>
              <a:t>Универзум</a:t>
            </a:r>
            <a:r>
              <a:rPr lang="en-US" sz="2400" dirty="0"/>
              <a:t>.</a:t>
            </a: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AB1DF3B3-9DBC-445D-AE4E-A62E5A9B85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indoor, table, sitting, food&#10;&#10;Description automatically generated">
            <a:extLst>
              <a:ext uri="{FF2B5EF4-FFF2-40B4-BE49-F238E27FC236}">
                <a16:creationId xmlns:a16="http://schemas.microsoft.com/office/drawing/2014/main" xmlns="" id="{F57765B2-961E-4D22-9D8B-228F4B8FBC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24421" r="1" b="1"/>
          <a:stretch/>
        </p:blipFill>
        <p:spPr>
          <a:xfrm>
            <a:off x="-4" y="10"/>
            <a:ext cx="465429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51F80E8-0CAC-410E-B59A-29FDDC357E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5E9FC3-F88B-4B9E-A730-EBD626D91178}"/>
              </a:ext>
            </a:extLst>
          </p:cNvPr>
          <p:cNvSpPr txBox="1"/>
          <p:nvPr/>
        </p:nvSpPr>
        <p:spPr>
          <a:xfrm>
            <a:off x="1973746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sr.wikipedia.org/wiki/%D0%88%D1%83%D0%BF%D0%B8%D1%82%D0%B5%D1%8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91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rain, water, sitting&#10;&#10;Description automatically generated">
            <a:extLst>
              <a:ext uri="{FF2B5EF4-FFF2-40B4-BE49-F238E27FC236}">
                <a16:creationId xmlns:a16="http://schemas.microsoft.com/office/drawing/2014/main" xmlns="" id="{B3390777-FE74-4C92-A97E-ED133330D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7035" y="0"/>
            <a:ext cx="852707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8C325B-ED74-4B9D-8E09-D4FB89F3AB95}"/>
              </a:ext>
            </a:extLst>
          </p:cNvPr>
          <p:cNvSpPr txBox="1"/>
          <p:nvPr/>
        </p:nvSpPr>
        <p:spPr>
          <a:xfrm>
            <a:off x="441961" y="1589649"/>
            <a:ext cx="26107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Астероиди су камена или метална небеска тела величине од преко 1 метра, који самостално или у скупини сличних тела, обилазе око Сунца.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903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filled sky&#10;&#10;Description automatically generated">
            <a:extLst>
              <a:ext uri="{FF2B5EF4-FFF2-40B4-BE49-F238E27FC236}">
                <a16:creationId xmlns:a16="http://schemas.microsoft.com/office/drawing/2014/main" xmlns="" id="{70AD5A90-B809-4C6D-8310-55DB0B2C4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87" b="16100"/>
          <a:stretch/>
        </p:blipFill>
        <p:spPr>
          <a:xfrm>
            <a:off x="4004743" y="761999"/>
            <a:ext cx="7958656" cy="4476745"/>
          </a:xfrm>
          <a:prstGeom prst="ellipse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600000"/>
            </a:camera>
            <a:lightRig rig="threePt" dir="t"/>
          </a:scene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99887A-81FC-4015-AA53-5D59CDD9754D}"/>
              </a:ext>
            </a:extLst>
          </p:cNvPr>
          <p:cNvSpPr txBox="1"/>
          <p:nvPr/>
        </p:nvSpPr>
        <p:spPr>
          <a:xfrm>
            <a:off x="534571" y="1575582"/>
            <a:ext cx="34701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Ми живимо у галаксији која се назива Млечни пут или Кумова слама.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731829534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AAB85E-2462-4D32-922D-51508B051BB3}"/>
              </a:ext>
            </a:extLst>
          </p:cNvPr>
          <p:cNvSpPr txBox="1"/>
          <p:nvPr/>
        </p:nvSpPr>
        <p:spPr>
          <a:xfrm>
            <a:off x="8058150" y="673240"/>
            <a:ext cx="3509651" cy="46607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 err="1"/>
              <a:t>Центар</a:t>
            </a:r>
            <a:r>
              <a:rPr lang="en-US" sz="2800" cap="all" dirty="0"/>
              <a:t> </a:t>
            </a:r>
            <a:r>
              <a:rPr lang="en-US" sz="2800" cap="all" dirty="0" err="1"/>
              <a:t>наше</a:t>
            </a:r>
            <a:r>
              <a:rPr lang="en-US" sz="2800" cap="all" dirty="0"/>
              <a:t> </a:t>
            </a:r>
            <a:r>
              <a:rPr lang="en-US" sz="2800" cap="all" dirty="0" err="1"/>
              <a:t>галаксије</a:t>
            </a:r>
            <a:r>
              <a:rPr lang="en-US" sz="2800" cap="all" dirty="0"/>
              <a:t> </a:t>
            </a:r>
            <a:r>
              <a:rPr lang="en-US" sz="2800" cap="all" dirty="0" err="1"/>
              <a:t>је</a:t>
            </a:r>
            <a:r>
              <a:rPr lang="en-US" sz="2800" cap="all" dirty="0"/>
              <a:t> </a:t>
            </a:r>
            <a:r>
              <a:rPr lang="en-US" sz="2800" cap="all" dirty="0" err="1"/>
              <a:t>Сунце</a:t>
            </a:r>
            <a:r>
              <a:rPr lang="en-US" sz="2800" cap="all" dirty="0"/>
              <a:t> и </a:t>
            </a:r>
            <a:r>
              <a:rPr lang="en-US" sz="2800" cap="all" dirty="0" err="1"/>
              <a:t>сва</a:t>
            </a:r>
            <a:r>
              <a:rPr lang="en-US" sz="2800" cap="all" dirty="0"/>
              <a:t> </a:t>
            </a:r>
            <a:r>
              <a:rPr lang="en-US" sz="2800" cap="all" dirty="0" err="1"/>
              <a:t>су</a:t>
            </a:r>
            <a:r>
              <a:rPr lang="en-US" sz="2800" cap="all" dirty="0"/>
              <a:t> </a:t>
            </a:r>
            <a:r>
              <a:rPr lang="en-US" sz="2800" cap="all" dirty="0" err="1"/>
              <a:t>тела</a:t>
            </a:r>
            <a:r>
              <a:rPr lang="en-US" sz="2800" cap="all" dirty="0"/>
              <a:t> </a:t>
            </a:r>
            <a:r>
              <a:rPr lang="en-US" sz="2800" cap="all" dirty="0" err="1"/>
              <a:t>орјентисана</a:t>
            </a:r>
            <a:r>
              <a:rPr lang="en-US" sz="2800" cap="all" dirty="0"/>
              <a:t> </a:t>
            </a:r>
            <a:r>
              <a:rPr lang="en-US" sz="2800" cap="all" dirty="0" err="1"/>
              <a:t>ка</a:t>
            </a:r>
            <a:r>
              <a:rPr lang="en-US" sz="2800" cap="all" dirty="0"/>
              <a:t> </a:t>
            </a:r>
            <a:r>
              <a:rPr lang="en-US" sz="2800" cap="all" dirty="0" err="1"/>
              <a:t>њему</a:t>
            </a:r>
            <a:r>
              <a:rPr lang="en-US" sz="2800" cap="all" dirty="0"/>
              <a:t>. </a:t>
            </a:r>
            <a:endParaRPr lang="sr-Cyrl-RS" sz="2800" cap="all" dirty="0"/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sr-Cyrl-RS" sz="2800" cap="all" dirty="0"/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 err="1"/>
              <a:t>Сунце</a:t>
            </a:r>
            <a:r>
              <a:rPr lang="en-US" sz="2800" cap="all" dirty="0"/>
              <a:t>, </a:t>
            </a:r>
            <a:r>
              <a:rPr lang="sr-Cyrl-RS" sz="2800" cap="all" dirty="0"/>
              <a:t>није планета – оно је звезда. Температура унутар сунца износи преко милион степени целзијусових.</a:t>
            </a:r>
            <a:endParaRPr lang="en-US" sz="28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An orange sunset in the background&#10;&#10;Description automatically generated">
            <a:extLst>
              <a:ext uri="{FF2B5EF4-FFF2-40B4-BE49-F238E27FC236}">
                <a16:creationId xmlns:a16="http://schemas.microsoft.com/office/drawing/2014/main" xmlns="" id="{E156CF76-C49E-4693-BD87-BE75016B8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116" b="1"/>
          <a:stretch/>
        </p:blipFill>
        <p:spPr bwMode="auto">
          <a:xfrm>
            <a:off x="2406" y="10"/>
            <a:ext cx="732017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914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355</Words>
  <Application>Microsoft Office PowerPoint</Application>
  <PresentationFormat>Custom</PresentationFormat>
  <Paragraphs>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Vapor Trail</vt:lpstr>
      <vt:lpstr>пројекат ,,одељенска енциклопедија“ свемир</vt:lpstr>
      <vt:lpstr>Васиона</vt:lpstr>
      <vt:lpstr>Slide 3</vt:lpstr>
      <vt:lpstr>Slide 4</vt:lpstr>
      <vt:lpstr>Slide 5</vt:lpstr>
      <vt:lpstr>     Неке планете, као што је Јупитер имају чак и до 60 природних пратилаца  (сателита). </vt:lpstr>
      <vt:lpstr>Slide 7</vt:lpstr>
      <vt:lpstr>Slide 8</vt:lpstr>
      <vt:lpstr>Slide 9</vt:lpstr>
      <vt:lpstr>Slide 10</vt:lpstr>
      <vt:lpstr>Земља је трећа планета по удаљености од Сунца и једина позната планета у свемиру на којој постоји живот.  Сматра се да је настала пре више од 4,5 милијарде година. </vt:lpstr>
      <vt:lpstr>,</vt:lpstr>
      <vt:lpstr>сатурн</vt:lpstr>
      <vt:lpstr>Slide 14</vt:lpstr>
      <vt:lpstr>И за крај презентације, иако је свемир бескрајан…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пројекат ,,одељенска енциклопедија“ свемир</dc:title>
  <dc:creator>Seslija Janko</dc:creator>
  <cp:lastModifiedBy>Skola</cp:lastModifiedBy>
  <cp:revision>11</cp:revision>
  <dcterms:created xsi:type="dcterms:W3CDTF">2020-10-05T19:02:15Z</dcterms:created>
  <dcterms:modified xsi:type="dcterms:W3CDTF">2020-10-23T05:34:39Z</dcterms:modified>
</cp:coreProperties>
</file>